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9" r:id="rId4"/>
    <p:sldId id="270" r:id="rId5"/>
    <p:sldId id="271" r:id="rId6"/>
    <p:sldId id="272" r:id="rId7"/>
    <p:sldId id="257" r:id="rId8"/>
    <p:sldId id="264" r:id="rId9"/>
    <p:sldId id="265" r:id="rId10"/>
    <p:sldId id="273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02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1/15/2025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B83069-8EB3-4D8B-9625-884DAA9A1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5795" y="1517141"/>
            <a:ext cx="7766936" cy="4169330"/>
          </a:xfrm>
        </p:spPr>
        <p:txBody>
          <a:bodyPr/>
          <a:lstStyle/>
          <a:p>
            <a:pPr algn="ctr"/>
            <a:br>
              <a:rPr lang="ru-RU" dirty="0">
                <a:solidFill>
                  <a:srgbClr val="3A02C6"/>
                </a:solidFill>
              </a:rPr>
            </a:br>
            <a:br>
              <a:rPr lang="ru-RU" dirty="0">
                <a:solidFill>
                  <a:srgbClr val="3A02C6"/>
                </a:solidFill>
              </a:rPr>
            </a:br>
            <a:br>
              <a:rPr lang="ru-RU" dirty="0">
                <a:solidFill>
                  <a:srgbClr val="3A02C6"/>
                </a:solidFill>
              </a:rPr>
            </a:br>
            <a:br>
              <a:rPr lang="ru-RU" dirty="0">
                <a:solidFill>
                  <a:srgbClr val="3A02C6"/>
                </a:solidFill>
              </a:rPr>
            </a:br>
            <a:br>
              <a:rPr lang="ru-RU" dirty="0">
                <a:solidFill>
                  <a:srgbClr val="3A02C6"/>
                </a:solidFill>
              </a:rPr>
            </a:br>
            <a:br>
              <a:rPr lang="ru-RU" dirty="0">
                <a:solidFill>
                  <a:srgbClr val="3A02C6"/>
                </a:solidFill>
              </a:rPr>
            </a:br>
            <a:br>
              <a:rPr lang="ru-RU" dirty="0">
                <a:solidFill>
                  <a:srgbClr val="3A02C6"/>
                </a:solidFill>
              </a:rPr>
            </a:br>
            <a:r>
              <a:rPr lang="ru-RU" sz="24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этап Всероссийского профессионального конкурса </a:t>
            </a:r>
            <a:br>
              <a:rPr lang="ru-RU" sz="24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«Воспитатель года России» 2025</a:t>
            </a:r>
            <a:br>
              <a:rPr lang="ru-RU" sz="24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4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3A02C6"/>
                </a:solidFill>
                <a:latin typeface="Arial Black" panose="020B0A04020102020204" pitchFamily="34" charset="0"/>
              </a:rPr>
              <a:t>ПЕДАГОГИЧЕСКАЯ НАХОДКА</a:t>
            </a:r>
            <a:br>
              <a:rPr lang="ru-RU" sz="3200" dirty="0">
                <a:solidFill>
                  <a:srgbClr val="3A02C6"/>
                </a:solidFill>
                <a:latin typeface="Arial Black" panose="020B0A04020102020204" pitchFamily="34" charset="0"/>
              </a:rPr>
            </a:br>
            <a:br>
              <a:rPr lang="ru-RU" sz="3600" dirty="0">
                <a:solidFill>
                  <a:srgbClr val="3A02C6"/>
                </a:solidFill>
                <a:latin typeface="Arial Black" panose="020B0A04020102020204" pitchFamily="34" charset="0"/>
              </a:rPr>
            </a:br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технологии</a:t>
            </a:r>
            <a:br>
              <a:rPr lang="ru-RU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«Сила картинок»</a:t>
            </a:r>
            <a:b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речевого и познавательного развития детей младшего возраста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26C367-A319-47C2-8B21-A0DF3125A6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80227" y="5817927"/>
            <a:ext cx="2214694" cy="631380"/>
          </a:xfrm>
        </p:spPr>
        <p:txBody>
          <a:bodyPr>
            <a:normAutofit lnSpcReduction="10000"/>
          </a:bodyPr>
          <a:lstStyle/>
          <a:p>
            <a:pPr algn="ctr">
              <a:spcBef>
                <a:spcPts val="0"/>
              </a:spcBef>
            </a:pPr>
            <a:r>
              <a:rPr lang="ru-RU" sz="1200" i="1" dirty="0">
                <a:solidFill>
                  <a:srgbClr val="3A02C6"/>
                </a:solidFill>
              </a:rPr>
              <a:t>Выполнила: </a:t>
            </a:r>
          </a:p>
          <a:p>
            <a:pPr algn="ctr">
              <a:spcBef>
                <a:spcPts val="0"/>
              </a:spcBef>
            </a:pPr>
            <a:r>
              <a:rPr lang="ru-RU" sz="1200" i="1" dirty="0" err="1">
                <a:solidFill>
                  <a:srgbClr val="3A02C6"/>
                </a:solidFill>
              </a:rPr>
              <a:t>Слуту</a:t>
            </a:r>
            <a:r>
              <a:rPr lang="ru-RU" sz="1200" i="1" dirty="0">
                <a:solidFill>
                  <a:srgbClr val="3A02C6"/>
                </a:solidFill>
              </a:rPr>
              <a:t> Татьяна Васильевна</a:t>
            </a:r>
          </a:p>
          <a:p>
            <a:pPr algn="ctr">
              <a:spcBef>
                <a:spcPts val="0"/>
              </a:spcBef>
            </a:pPr>
            <a:r>
              <a:rPr lang="ru-RU" sz="1200" i="1" dirty="0">
                <a:solidFill>
                  <a:srgbClr val="3A02C6"/>
                </a:solidFill>
              </a:rPr>
              <a:t>Воспитатель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D3F9DDB-0B86-4A84-A54D-5FDEFD32CFF1}"/>
              </a:ext>
            </a:extLst>
          </p:cNvPr>
          <p:cNvSpPr/>
          <p:nvPr/>
        </p:nvSpPr>
        <p:spPr>
          <a:xfrm>
            <a:off x="1140903" y="376964"/>
            <a:ext cx="78772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3A02C6"/>
                </a:solidFill>
              </a:rPr>
              <a:t>Муниципальное бюджетное дошкольное образовательное учреждение «Детский сад №55 комбинированного вида «Чудесница» г. Воркуты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268DFB9-FCFC-4795-9924-42D6B8BF117A}"/>
              </a:ext>
            </a:extLst>
          </p:cNvPr>
          <p:cNvSpPr/>
          <p:nvPr/>
        </p:nvSpPr>
        <p:spPr>
          <a:xfrm>
            <a:off x="3942010" y="6264641"/>
            <a:ext cx="2039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3A02C6"/>
                </a:solidFill>
              </a:rPr>
              <a:t>Г. Воркута 2025г.</a:t>
            </a:r>
          </a:p>
        </p:txBody>
      </p:sp>
    </p:spTree>
    <p:extLst>
      <p:ext uri="{BB962C8B-B14F-4D97-AF65-F5344CB8AC3E}">
        <p14:creationId xmlns:p14="http://schemas.microsoft.com/office/powerpoint/2010/main" val="4062876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3FD05D8-BA8B-450A-B2FB-998037F92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357" y="1547576"/>
            <a:ext cx="5226341" cy="371356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C72846-BBC3-4824-A356-8CEA26010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67" y="386745"/>
            <a:ext cx="3226965" cy="2420224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86C661-775A-4449-B03F-05CDAC556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2898" y="126883"/>
            <a:ext cx="2575134" cy="3087149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A80AC5-C3C1-4584-B4D7-463DE63B00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146" y="2936474"/>
            <a:ext cx="4239197" cy="2633493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564CB15-5483-42DB-BD8F-88A29F9AD4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1992" y="4665332"/>
            <a:ext cx="3073715" cy="2036428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CAC198F-42AE-43A0-B48C-BA466F0332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202"/>
          <a:stretch/>
        </p:blipFill>
        <p:spPr>
          <a:xfrm>
            <a:off x="6080483" y="530079"/>
            <a:ext cx="3590430" cy="2617364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CDE677-0B51-47CE-A1ED-585ED650FB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9318" y="3536614"/>
            <a:ext cx="3511324" cy="2633493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1940769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193870-1613-42E4-A6AF-27F42A9B5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447" y="2304176"/>
            <a:ext cx="8596668" cy="1320800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rgbClr val="3A02C6"/>
                </a:solidFill>
              </a:rPr>
              <a:t>СПАСИБО ЗА ВНИМАНИЕ!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B9883D-20A5-47CE-9B96-124BF8378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817" y="3429000"/>
            <a:ext cx="5184222" cy="271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47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A518D3A-24A0-44FE-9517-1CC5DC8C0EF4}"/>
              </a:ext>
            </a:extLst>
          </p:cNvPr>
          <p:cNvSpPr/>
          <p:nvPr/>
        </p:nvSpPr>
        <p:spPr>
          <a:xfrm>
            <a:off x="327172" y="1296791"/>
            <a:ext cx="926983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Новизна опыта</a:t>
            </a:r>
          </a:p>
          <a:p>
            <a:pPr algn="ctr"/>
            <a:endParaRPr lang="ru-RU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Новизна опыта заключается в систематизации работы по взаимодействию воспитателя и родителей с детьми, направленной на развитие связной речи детей, используя приемы мнемотехники. В ходе работы над опытом осуществляется индивидуальный подход к детям с учетом их особенностей и потребностей.</a:t>
            </a:r>
            <a:endParaRPr 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934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837DDAD-3701-42A7-BACF-B3C8980AADED}"/>
              </a:ext>
            </a:extLst>
          </p:cNvPr>
          <p:cNvSpPr/>
          <p:nvPr/>
        </p:nvSpPr>
        <p:spPr>
          <a:xfrm>
            <a:off x="612396" y="209849"/>
            <a:ext cx="868260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Практическая значимость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Создание картотеки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мнемотаблиц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методических рекомендаций для педагогов и родителей по развитию речи у младшего школьного возраста.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Почему нужно использовать мнемотехнику?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настоящее время педагоги все чаще сталкиваемся с такими проблемами в развитии детей, как: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Бедный словарный запас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Неумение согласовывать слова в предложении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Нарушение звукопроизношения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Неспособность построить монолог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Бедная диалогическая речь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Плохое развитие связной речи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Несформированность психических процессов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Несовершенство различных видов мышления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Поэтому перед нами встает задача, как помочь детям, но так, чтобы им было легко и интересно.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Мнемотехника помогает упростить для детей процесс непосредственно-образовательной деятельности. Дети обучаются в интересной игровой форме, без умственных и эмоциональных перегрузок.</a:t>
            </a:r>
          </a:p>
        </p:txBody>
      </p:sp>
    </p:spTree>
    <p:extLst>
      <p:ext uri="{BB962C8B-B14F-4D97-AF65-F5344CB8AC3E}">
        <p14:creationId xmlns:p14="http://schemas.microsoft.com/office/powerpoint/2010/main" val="2977370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C30C69A-EB87-4883-9891-373AA74C9430}"/>
              </a:ext>
            </a:extLst>
          </p:cNvPr>
          <p:cNvSpPr/>
          <p:nvPr/>
        </p:nvSpPr>
        <p:spPr>
          <a:xfrm>
            <a:off x="251670" y="151002"/>
            <a:ext cx="9462781" cy="7053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4405" algn="ctr">
              <a:lnSpc>
                <a:spcPct val="107000"/>
              </a:lnSpc>
              <a:spcAft>
                <a:spcPts val="0"/>
              </a:spcAft>
            </a:pPr>
            <a:r>
              <a:rPr lang="ru-RU" sz="2800" b="1" spc="5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</a:t>
            </a:r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ем</a:t>
            </a:r>
            <a:r>
              <a:rPr lang="ru-RU" sz="2800" b="1" spc="5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spc="-1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</a:t>
            </a:r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лича</a:t>
            </a:r>
            <a:r>
              <a:rPr lang="ru-RU" sz="2800" b="1" spc="5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</a:t>
            </a:r>
            <a:r>
              <a:rPr lang="ru-RU" sz="2800" b="1" spc="-5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</a:t>
            </a:r>
            <a:r>
              <a:rPr lang="ru-RU" sz="2800" b="1" spc="25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z="2800" b="1" spc="5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</a:t>
            </a:r>
            <a:r>
              <a:rPr lang="ru-RU" sz="2800" b="1" spc="-1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spc="5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</a:t>
            </a:r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</a:t>
            </a:r>
            <a:r>
              <a:rPr lang="ru-RU" sz="2800" b="1" spc="35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</a:t>
            </a:r>
            <a:r>
              <a:rPr lang="ru-RU" sz="2800" b="1" spc="-15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</a:t>
            </a:r>
            <a:r>
              <a:rPr lang="ru-RU" sz="2800" b="1" spc="-1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</a:t>
            </a:r>
            <a:r>
              <a:rPr lang="ru-RU" sz="2800" b="1" spc="25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</a:t>
            </a:r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хн</a:t>
            </a:r>
            <a:r>
              <a:rPr lang="ru-RU" sz="2800" b="1" spc="1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</a:t>
            </a:r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</a:t>
            </a:r>
            <a:r>
              <a:rPr lang="ru-RU" sz="2800" b="1" spc="2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</a:t>
            </a:r>
            <a:r>
              <a:rPr lang="ru-RU" sz="2800" b="1" spc="-2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spc="1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</a:t>
            </a:r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</a:t>
            </a:r>
            <a:r>
              <a:rPr lang="ru-RU" sz="2800" b="1" spc="2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</a:t>
            </a:r>
            <a:r>
              <a:rPr lang="ru-RU" sz="2800" b="1" spc="15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ги</a:t>
            </a:r>
            <a:r>
              <a:rPr lang="ru-RU" sz="2800" b="1" spc="5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</a:t>
            </a:r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spc="-5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</a:t>
            </a:r>
            <a:r>
              <a:rPr lang="ru-RU" sz="2800" b="1" spc="2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</a:t>
            </a:r>
            <a:r>
              <a:rPr lang="ru-RU" sz="2800" b="1" spc="-15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</a:t>
            </a:r>
            <a:r>
              <a:rPr lang="ru-RU" sz="2800" b="1" spc="1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</a:t>
            </a:r>
            <a:r>
              <a:rPr lang="ru-RU" sz="2800" b="1" spc="-15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</a:t>
            </a:r>
            <a:r>
              <a:rPr lang="ru-RU" sz="2800" b="1" spc="3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</a:t>
            </a:r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ог</a:t>
            </a:r>
            <a:r>
              <a:rPr lang="ru-RU" sz="2800" b="1" spc="1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</a:t>
            </a:r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й.</a:t>
            </a:r>
            <a:endParaRPr lang="ru-RU" sz="28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  <a:spcAft>
                <a:spcPts val="360"/>
              </a:spcAft>
            </a:pP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  <a:p>
            <a:pPr marL="5143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</a:t>
            </a:r>
            <a:r>
              <a:rPr lang="ru-RU" sz="1600" b="1" i="1" spc="1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</a:t>
            </a:r>
            <a:r>
              <a:rPr lang="ru-RU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егра</a:t>
            </a:r>
            <a:r>
              <a:rPr lang="ru-RU" sz="1600" b="1" i="1" spc="15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</a:t>
            </a:r>
            <a:r>
              <a:rPr lang="ru-RU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ивнос</a:t>
            </a:r>
            <a:r>
              <a:rPr lang="ru-RU" sz="1600" b="1" i="1" spc="2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</a:t>
            </a:r>
            <a:r>
              <a:rPr lang="ru-RU" sz="1600" b="1" i="1" spc="5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ь</a:t>
            </a:r>
            <a:r>
              <a:rPr lang="ru-RU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ю</a:t>
            </a:r>
            <a:r>
              <a:rPr lang="ru-RU" sz="1600" b="1" i="1" spc="13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</a:t>
            </a:r>
            <a:r>
              <a:rPr lang="ru-RU" sz="1600" spc="13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зов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ательн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</a:t>
            </a:r>
            <a:r>
              <a:rPr lang="ru-RU" sz="1600" spc="17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дея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тел</a:t>
            </a:r>
            <a:r>
              <a:rPr lang="ru-RU" sz="1600" spc="-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ь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ность</a:t>
            </a:r>
            <a:r>
              <a:rPr lang="ru-RU" sz="1600" spc="10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</a:t>
            </a:r>
            <a:r>
              <a:rPr lang="ru-RU" sz="1600" spc="3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</a:t>
            </a:r>
            <a:r>
              <a:rPr lang="ru-RU" sz="1600" spc="-1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</a:t>
            </a:r>
            <a:r>
              <a:rPr lang="ru-RU" sz="1600" spc="2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тся</a:t>
            </a:r>
            <a:r>
              <a:rPr lang="ru-RU" sz="1600" spc="14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</a:t>
            </a:r>
            <a:r>
              <a:rPr lang="ru-RU" sz="1600" spc="13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spc="-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 о</a:t>
            </a:r>
            <a:r>
              <a:rPr lang="ru-RU" sz="1600" spc="1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зовате</a:t>
            </a:r>
            <a:r>
              <a:rPr lang="ru-RU" sz="1600" spc="2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ьн</a:t>
            </a:r>
            <a:r>
              <a:rPr lang="ru-RU" sz="1600" spc="1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ы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</a:t>
            </a:r>
            <a:r>
              <a:rPr lang="ru-RU" sz="1600" spc="-2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</a:t>
            </a:r>
            <a:r>
              <a:rPr lang="ru-RU" sz="1600" spc="1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ас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</a:t>
            </a:r>
            <a:r>
              <a:rPr lang="ru-RU" sz="1600" spc="2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Wingdings" panose="05000000000000000000" pitchFamily="2" charset="2"/>
                <a:cs typeface="Arial" panose="020B0604020202020204" pitchFamily="34" charset="0"/>
              </a:rPr>
              <a:t> 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285750">
              <a:lnSpc>
                <a:spcPct val="99000"/>
              </a:lnSpc>
              <a:spcBef>
                <a:spcPts val="2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i="1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</a:t>
            </a:r>
            <a:r>
              <a:rPr lang="ru-RU" sz="1600" b="1" i="1" spc="-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</a:t>
            </a:r>
            <a:r>
              <a:rPr lang="ru-RU" sz="16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</a:t>
            </a:r>
            <a:r>
              <a:rPr lang="ru-RU" sz="1600" b="1" i="1" spc="-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</a:t>
            </a:r>
            <a:r>
              <a:rPr lang="ru-RU" sz="16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</a:t>
            </a:r>
            <a:r>
              <a:rPr lang="ru-RU" sz="1600" b="1" i="1" spc="2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</a:t>
            </a:r>
            <a:r>
              <a:rPr lang="ru-RU" sz="16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</a:t>
            </a:r>
            <a:r>
              <a:rPr lang="ru-RU" sz="1600" b="1" i="1" spc="1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</a:t>
            </a:r>
            <a:r>
              <a:rPr lang="ru-RU" sz="16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но</a:t>
            </a:r>
            <a:r>
              <a:rPr lang="ru-RU" sz="1600" b="1" i="1" spc="1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z="1600" b="1" i="1" spc="1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</a:t>
            </a:r>
            <a:r>
              <a:rPr lang="ru-RU" sz="1600" b="1" i="1" spc="1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ь</a:t>
            </a:r>
            <a:r>
              <a:rPr lang="ru-RU" sz="16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ю</a:t>
            </a:r>
            <a:r>
              <a:rPr lang="ru-RU" sz="1600" b="1" i="1" spc="34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</a:t>
            </a:r>
            <a:r>
              <a:rPr lang="ru-RU" sz="1600" spc="1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ис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пол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ь</a:t>
            </a:r>
            <a:r>
              <a:rPr lang="ru-RU" sz="1600" spc="1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</a:t>
            </a:r>
            <a:r>
              <a:rPr lang="ru-RU" sz="1600" spc="-1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</a:t>
            </a:r>
            <a:r>
              <a:rPr lang="ru-RU" sz="1600" spc="3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тся</a:t>
            </a:r>
            <a:r>
              <a:rPr lang="ru-RU" sz="1600" spc="4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ею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щ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ся</a:t>
            </a:r>
            <a:r>
              <a:rPr lang="ru-RU" sz="1600" spc="5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</a:t>
            </a:r>
            <a:r>
              <a:rPr lang="ru-RU" sz="1600" spc="-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</a:t>
            </a:r>
            <a:r>
              <a:rPr lang="ru-RU" sz="1600" spc="1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</a:t>
            </a:r>
            <a:r>
              <a:rPr lang="ru-RU" sz="1600" spc="-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еские</a:t>
            </a:r>
            <a:r>
              <a:rPr lang="ru-RU" sz="1600" spc="37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</a:t>
            </a:r>
            <a:r>
              <a:rPr lang="ru-RU" sz="1600" spc="-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z="1600" spc="-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тв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</a:t>
            </a:r>
            <a:r>
              <a:rPr lang="ru-RU" sz="1600" spc="37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соз</a:t>
            </a:r>
            <a:r>
              <a:rPr lang="ru-RU" sz="1600" spc="1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ются</a:t>
            </a:r>
            <a:r>
              <a:rPr lang="ru-RU" sz="1600" spc="2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</a:t>
            </a:r>
            <a:r>
              <a:rPr lang="ru-RU" sz="1600" spc="1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акти</a:t>
            </a:r>
            <a:r>
              <a:rPr lang="ru-RU" sz="1600" spc="-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ческ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ие</a:t>
            </a:r>
            <a:r>
              <a:rPr lang="ru-RU" sz="1600" spc="2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едс</a:t>
            </a:r>
            <a:r>
              <a:rPr lang="ru-RU" sz="1600" spc="-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тв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 не</a:t>
            </a:r>
            <a:r>
              <a:rPr lang="ru-RU" sz="1600" spc="1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еб</a:t>
            </a:r>
            <a:r>
              <a:rPr lang="ru-RU" sz="1600" spc="-1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</a:t>
            </a:r>
            <a:r>
              <a:rPr lang="ru-RU" sz="1600" spc="-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ю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щ</a:t>
            </a:r>
            <a:r>
              <a:rPr lang="ru-RU" sz="1600" spc="2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</a:t>
            </a:r>
            <a:r>
              <a:rPr lang="ru-RU" sz="1600" spc="-1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</a:t>
            </a:r>
            <a:r>
              <a:rPr lang="ru-RU" sz="1600" spc="2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ов</a:t>
            </a:r>
            <a:r>
              <a:rPr lang="ru-RU" sz="1600" spc="1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ы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</a:t>
            </a:r>
            <a:r>
              <a:rPr lang="ru-RU" sz="1600" spc="-1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</a:t>
            </a:r>
            <a:r>
              <a:rPr lang="ru-RU" sz="1600" spc="1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</a:t>
            </a:r>
            <a:r>
              <a:rPr lang="ru-RU" sz="1600" spc="5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Wingdings" panose="05000000000000000000" pitchFamily="2" charset="2"/>
                <a:cs typeface="Arial" panose="020B0604020202020204" pitchFamily="34" charset="0"/>
              </a:rPr>
              <a:t> 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28575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Процес</a:t>
            </a:r>
            <a:r>
              <a:rPr lang="ru-RU" sz="1600" b="1" i="1" spc="5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су</a:t>
            </a:r>
            <a:r>
              <a:rPr lang="ru-RU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</a:t>
            </a:r>
            <a:r>
              <a:rPr lang="ru-RU" sz="1600" b="1" i="1" spc="5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</a:t>
            </a:r>
            <a:r>
              <a:rPr lang="ru-RU" sz="1600" b="1" i="1" spc="1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ь</a:t>
            </a:r>
            <a:r>
              <a:rPr lang="ru-RU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но</a:t>
            </a:r>
            <a:r>
              <a:rPr lang="ru-RU" sz="1600" b="1" i="1" spc="5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z="1600" b="1" i="1" spc="2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</a:t>
            </a:r>
            <a:r>
              <a:rPr lang="ru-RU" sz="1600" b="1" i="1" spc="1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ь</a:t>
            </a:r>
            <a:r>
              <a:rPr lang="ru-RU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ю</a:t>
            </a:r>
            <a:r>
              <a:rPr lang="ru-RU" sz="1600" b="1" i="1" spc="-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ru-RU" sz="1600" spc="31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</a:t>
            </a:r>
            <a:r>
              <a:rPr lang="ru-RU" sz="1600" spc="2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итие ре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енка</a:t>
            </a:r>
            <a:r>
              <a:rPr lang="ru-RU" sz="1600" spc="4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ас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</a:t>
            </a:r>
            <a:r>
              <a:rPr lang="ru-RU" sz="1600" spc="-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ри</a:t>
            </a:r>
            <a:r>
              <a:rPr lang="ru-RU" sz="1600" spc="-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</a:t>
            </a:r>
            <a:r>
              <a:rPr lang="ru-RU" sz="1600" spc="-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ют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ся</a:t>
            </a:r>
            <a:r>
              <a:rPr lang="ru-RU" sz="1600" spc="1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как</a:t>
            </a:r>
            <a:r>
              <a:rPr lang="ru-RU" sz="1600" spc="-1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</a:t>
            </a:r>
            <a:r>
              <a:rPr lang="ru-RU" sz="1600" spc="2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</a:t>
            </a:r>
            <a:r>
              <a:rPr lang="ru-RU" sz="1600" spc="1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сс</a:t>
            </a:r>
            <a:r>
              <a:rPr lang="ru-RU" sz="1600" spc="2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Wingdings" panose="05000000000000000000" pitchFamily="2" charset="2"/>
                <a:cs typeface="Arial" panose="020B0604020202020204" pitchFamily="34" charset="0"/>
              </a:rPr>
              <a:t> 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285750" algn="just">
              <a:lnSpc>
                <a:spcPct val="99000"/>
              </a:lnSpc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2402840" algn="l"/>
                <a:tab pos="2692400" algn="l"/>
                <a:tab pos="3799205" algn="l"/>
                <a:tab pos="4521835" algn="l"/>
                <a:tab pos="4887595" algn="l"/>
                <a:tab pos="6119495" algn="l"/>
              </a:tabLst>
            </a:pPr>
            <a:r>
              <a:rPr lang="ru-RU" sz="1600" b="1" i="1" spc="1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</a:t>
            </a:r>
            <a:r>
              <a:rPr lang="ru-RU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доро</a:t>
            </a:r>
            <a:r>
              <a:rPr lang="ru-RU" sz="1600" b="1" i="1" spc="5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lang="ru-RU" sz="1600" b="1" i="1" spc="1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ь</a:t>
            </a:r>
            <a:r>
              <a:rPr lang="ru-RU" sz="1600" b="1" i="1" spc="5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</a:t>
            </a:r>
            <a:r>
              <a:rPr lang="ru-RU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z="1600" b="1" i="1" spc="5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</a:t>
            </a:r>
            <a:r>
              <a:rPr lang="ru-RU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</a:t>
            </a:r>
            <a:r>
              <a:rPr lang="ru-RU" sz="1600" b="1" i="1" spc="5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</a:t>
            </a:r>
            <a:r>
              <a:rPr lang="ru-RU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ж</a:t>
            </a:r>
            <a:r>
              <a:rPr lang="ru-RU" sz="1600" b="1" i="1" spc="5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</a:t>
            </a:r>
            <a:r>
              <a:rPr lang="ru-RU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ние</a:t>
            </a:r>
            <a:r>
              <a:rPr lang="ru-RU" sz="1600" b="1" i="1" spc="5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– р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ализ</a:t>
            </a:r>
            <a:r>
              <a:rPr lang="ru-RU" sz="1600" spc="-1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</a:t>
            </a:r>
            <a:r>
              <a:rPr lang="ru-RU" sz="1600" spc="2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 и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z="1600" spc="-2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</a:t>
            </a:r>
            <a:r>
              <a:rPr lang="ru-RU" sz="1600" spc="1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	из	потре</a:t>
            </a:r>
            <a:r>
              <a:rPr lang="ru-RU" sz="1600" spc="1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но</a:t>
            </a:r>
            <a:r>
              <a:rPr lang="ru-RU" sz="1600" spc="1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тей	и </a:t>
            </a:r>
            <a:r>
              <a:rPr lang="ru-RU" sz="1600" spc="-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оз</a:t>
            </a:r>
            <a:r>
              <a:rPr lang="ru-RU" sz="1600" spc="1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ожно</a:t>
            </a:r>
            <a:r>
              <a:rPr lang="ru-RU" sz="1600" spc="2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z="1600" spc="-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й</a:t>
            </a:r>
            <a:r>
              <a:rPr lang="ru-RU" sz="1600" spc="59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еб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енка.</a:t>
            </a:r>
            <a:r>
              <a:rPr lang="ru-RU" sz="1600" spc="60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ебе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</a:t>
            </a:r>
            <a:r>
              <a:rPr lang="ru-RU" sz="1600" spc="2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</a:t>
            </a:r>
            <a:r>
              <a:rPr lang="ru-RU" sz="1600" spc="58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</a:t>
            </a:r>
            <a:r>
              <a:rPr lang="ru-RU" sz="1600" spc="59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spc="2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пыт</a:t>
            </a:r>
            <a:r>
              <a:rPr lang="ru-RU" sz="1600" spc="1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ы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вает</a:t>
            </a:r>
            <a:r>
              <a:rPr lang="ru-RU" sz="1600" spc="58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spc="1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авления</a:t>
            </a:r>
            <a:r>
              <a:rPr lang="ru-RU" sz="1600" spc="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</a:t>
            </a:r>
            <a:r>
              <a:rPr lang="ru-RU" sz="1600" spc="61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тор</a:t>
            </a:r>
            <a:r>
              <a:rPr lang="ru-RU" sz="1600" spc="2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он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ы п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еда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га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ru-RU" sz="1600" spc="1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spc="-1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еда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ог</a:t>
            </a:r>
            <a:r>
              <a:rPr lang="ru-RU" sz="1600" spc="2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выс</a:t>
            </a:r>
            <a:r>
              <a:rPr lang="ru-RU" sz="1600" spc="-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</a:t>
            </a:r>
            <a:r>
              <a:rPr lang="ru-RU" sz="1600" spc="-2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па</a:t>
            </a:r>
            <a:r>
              <a:rPr lang="ru-RU" sz="1600" spc="3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роли</a:t>
            </a:r>
            <a:r>
              <a:rPr lang="ru-RU" sz="1600" spc="1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отр</a:t>
            </a:r>
            <a:r>
              <a:rPr lang="ru-RU" sz="1600" spc="-2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</a:t>
            </a:r>
            <a:r>
              <a:rPr lang="ru-RU" sz="1600" spc="1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</a:t>
            </a:r>
            <a:r>
              <a:rPr lang="ru-RU" sz="1600" spc="2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ка,</a:t>
            </a:r>
            <a:r>
              <a:rPr lang="ru-RU" sz="1600" spc="3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ставника,</a:t>
            </a:r>
            <a:r>
              <a:rPr lang="ru-RU" sz="1600" spc="2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</a:t>
            </a:r>
            <a:r>
              <a:rPr lang="ru-RU" sz="1600" spc="-5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ь</a:t>
            </a:r>
            <a:r>
              <a:rPr lang="ru-RU" sz="1600" spc="1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ю</a:t>
            </a:r>
            <a:r>
              <a:rPr lang="ru-RU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тер</a:t>
            </a:r>
            <a:r>
              <a:rPr lang="ru-RU" sz="1600" spc="5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</a:t>
            </a:r>
            <a:r>
              <a:rPr lang="ru-RU" sz="1600" spc="2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Wingdings" panose="05000000000000000000" pitchFamily="2" charset="2"/>
                <a:cs typeface="Arial" panose="020B0604020202020204" pitchFamily="34" charset="0"/>
              </a:rPr>
              <a:t> 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285750">
              <a:lnSpc>
                <a:spcPct val="99000"/>
              </a:lnSpc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2162175" algn="l"/>
                <a:tab pos="2430145" algn="l"/>
                <a:tab pos="3088640" algn="l"/>
                <a:tab pos="4436745" algn="l"/>
                <a:tab pos="5159375" algn="l"/>
                <a:tab pos="6119495" algn="l"/>
              </a:tabLst>
            </a:pPr>
            <a:r>
              <a:rPr lang="ru-RU" sz="16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Ун</a:t>
            </a:r>
            <a:r>
              <a:rPr lang="ru-RU" sz="1600" b="1" i="1" spc="-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</a:t>
            </a:r>
            <a:r>
              <a:rPr lang="ru-RU" sz="16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lang="ru-RU" sz="1600" b="1" i="1" spc="2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</a:t>
            </a:r>
            <a:r>
              <a:rPr lang="ru-RU" sz="16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</a:t>
            </a:r>
            <a:r>
              <a:rPr lang="ru-RU" sz="1600" b="1" i="1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сал</a:t>
            </a:r>
            <a:r>
              <a:rPr lang="ru-RU" sz="1600" b="1" i="1" spc="1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ь</a:t>
            </a:r>
            <a:r>
              <a:rPr lang="ru-RU" sz="16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но</a:t>
            </a:r>
            <a:r>
              <a:rPr lang="ru-RU" sz="1600" b="1" i="1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z="1600" b="1" i="1" spc="2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</a:t>
            </a:r>
            <a:r>
              <a:rPr lang="ru-RU" sz="1600" b="1" i="1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ь</a:t>
            </a:r>
            <a:r>
              <a:rPr lang="ru-RU" sz="16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ю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–	может	и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</a:t>
            </a:r>
            <a:r>
              <a:rPr lang="ru-RU" sz="1600" spc="2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ьзов</a:t>
            </a:r>
            <a:r>
              <a:rPr lang="ru-RU" sz="1600" spc="2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</a:t>
            </a:r>
            <a:r>
              <a:rPr lang="ru-RU" sz="1600" spc="-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ть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ся	лю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ым	п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еда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</a:t>
            </a:r>
          </a:p>
          <a:p>
            <a:pPr marL="228600">
              <a:lnSpc>
                <a:spcPct val="99000"/>
              </a:lnSpc>
              <a:spcAft>
                <a:spcPts val="0"/>
              </a:spcAft>
              <a:tabLst>
                <a:tab pos="2162175" algn="l"/>
                <a:tab pos="2430145" algn="l"/>
                <a:tab pos="3088640" algn="l"/>
                <a:tab pos="4436745" algn="l"/>
                <a:tab pos="5159375" algn="l"/>
                <a:tab pos="6119495" algn="l"/>
              </a:tabLst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и ро</a:t>
            </a:r>
            <a:r>
              <a:rPr lang="ru-RU" sz="1600" spc="1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ител</a:t>
            </a:r>
            <a:r>
              <a:rPr lang="ru-RU" sz="1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ями</a:t>
            </a:r>
            <a:r>
              <a:rPr lang="ru-RU" sz="1600" spc="2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Wingdings" panose="05000000000000000000" pitchFamily="2" charset="2"/>
                <a:cs typeface="Arial" panose="020B0604020202020204" pitchFamily="34" charset="0"/>
              </a:rPr>
              <a:t> 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Wingdings" panose="05000000000000000000" pitchFamily="2" charset="2"/>
                <a:cs typeface="Arial" panose="020B0604020202020204" pitchFamily="34" charset="0"/>
              </a:rPr>
              <a:t>На основании анализа научной литературы выделили следующие подходы в работе с технологией мнемотехника</a:t>
            </a:r>
            <a:r>
              <a:rPr lang="ru-RU" sz="1600" b="1" i="1" dirty="0">
                <a:solidFill>
                  <a:srgbClr val="000000"/>
                </a:solidFill>
                <a:latin typeface="Arial" panose="020B0604020202020204" pitchFamily="34" charset="0"/>
                <a:ea typeface="Wingdings" panose="05000000000000000000" pitchFamily="2" charset="2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Wingdings" panose="05000000000000000000" pitchFamily="2" charset="2"/>
                <a:cs typeface="Arial" panose="020B0604020202020204" pitchFamily="34" charset="0"/>
              </a:rPr>
              <a:t>Системный – технология мнемотехника используется в системе обучения и воспитания;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Wingdings" panose="05000000000000000000" pitchFamily="2" charset="2"/>
                <a:cs typeface="Arial" panose="020B0604020202020204" pitchFamily="34" charset="0"/>
              </a:rPr>
              <a:t>Личностный – с учетом возможностей и потребностей каждого ребенка;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Wingdings" panose="05000000000000000000" pitchFamily="2" charset="2"/>
                <a:cs typeface="Arial" panose="020B0604020202020204" pitchFamily="34" charset="0"/>
              </a:rPr>
              <a:t>Деятельностный – развитие ребенка происходит в деятельности, он читает предложенные педагогом схемы, таблицы и составляет свои;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Wingdings" panose="05000000000000000000" pitchFamily="2" charset="2"/>
                <a:cs typeface="Arial" panose="020B0604020202020204" pitchFamily="34" charset="0"/>
              </a:rPr>
              <a:t>Диалогический – процесс обучения происходит в форме диалога;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Wingdings" panose="05000000000000000000" pitchFamily="2" charset="2"/>
                <a:cs typeface="Arial" panose="020B0604020202020204" pitchFamily="34" charset="0"/>
              </a:rPr>
              <a:t>Культурологический – ребенок расширяет словарный запас, развивает связную речь, учится грамматически правильно говорить;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Wingdings" panose="05000000000000000000" pitchFamily="2" charset="2"/>
                <a:cs typeface="Arial" panose="020B0604020202020204" pitchFamily="34" charset="0"/>
              </a:rPr>
              <a:t>Информационный – ребенок через схемы и таблицы воспринимает,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Wingdings" panose="05000000000000000000" pitchFamily="2" charset="2"/>
                <a:cs typeface="Arial" panose="020B0604020202020204" pitchFamily="34" charset="0"/>
              </a:rPr>
              <a:t>перерабатывает и воспроизводит информацию об окружающем мире;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sz="1400" dirty="0">
              <a:solidFill>
                <a:srgbClr val="000000"/>
              </a:solidFill>
              <a:latin typeface="Arial" panose="020B0604020202020204" pitchFamily="34" charset="0"/>
              <a:ea typeface="Wingdings" panose="05000000000000000000" pitchFamily="2" charset="2"/>
              <a:cs typeface="Arial" panose="020B0604020202020204" pitchFamily="34" charset="0"/>
            </a:endParaRPr>
          </a:p>
          <a:p>
            <a:b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Wingdings" panose="05000000000000000000" pitchFamily="2" charset="2"/>
                <a:cs typeface="Arial" panose="020B0604020202020204" pitchFamily="34" charset="0"/>
              </a:rPr>
            </a:b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878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2AF985-BA56-4940-84E7-93C2B85EB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11635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A48815-729B-4322-A2C2-11C13AA0C0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9310" y="1488614"/>
            <a:ext cx="4184035" cy="3880772"/>
          </a:xfrm>
        </p:spPr>
        <p:txBody>
          <a:bodyPr/>
          <a:lstStyle/>
          <a:p>
            <a:pPr>
              <a:lnSpc>
                <a:spcPct val="99000"/>
              </a:lnSpc>
            </a:pPr>
            <a:r>
              <a:rPr lang="ru-RU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</a:t>
            </a:r>
            <a:r>
              <a:rPr lang="ru-RU" b="1" u="sng" spc="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</a:t>
            </a:r>
            <a:r>
              <a:rPr lang="ru-RU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</a:t>
            </a:r>
            <a:r>
              <a:rPr lang="ru-RU" b="1" u="sng" spc="1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</a:t>
            </a:r>
            <a:r>
              <a:rPr lang="ru-RU" b="1" u="sng" spc="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</a:t>
            </a:r>
            <a:r>
              <a:rPr lang="ru-RU" b="1" u="sng" spc="43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</a:t>
            </a:r>
            <a:r>
              <a:rPr lang="ru-RU" b="1" u="sng" spc="1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зв</a:t>
            </a:r>
            <a:r>
              <a:rPr lang="ru-RU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ив</a:t>
            </a:r>
            <a:r>
              <a:rPr lang="ru-RU" b="1" u="sng" spc="2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</a:t>
            </a:r>
            <a:r>
              <a:rPr lang="ru-RU" b="1" u="sng" spc="1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ю</a:t>
            </a:r>
            <a:r>
              <a:rPr lang="ru-RU" b="1" u="sng" spc="-1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щ</a:t>
            </a:r>
            <a:r>
              <a:rPr lang="ru-RU" b="1" u="sng" spc="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</a:t>
            </a:r>
            <a:r>
              <a:rPr lang="ru-RU" b="1" u="sng" spc="1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</a:t>
            </a:r>
            <a:r>
              <a:rPr lang="ru-RU" b="1" u="sng" spc="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</a:t>
            </a:r>
            <a:r>
              <a:rPr lang="ru-RU" b="1" u="sng" spc="45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u="sng" spc="-1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</a:t>
            </a:r>
            <a:r>
              <a:rPr lang="ru-RU" b="1" u="sng" spc="1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</a:t>
            </a:r>
            <a:r>
              <a:rPr lang="ru-RU" b="1" u="sng" spc="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</a:t>
            </a:r>
            <a:r>
              <a:rPr lang="ru-RU" b="1" u="sng" spc="2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</a:t>
            </a:r>
            <a:r>
              <a:rPr lang="ru-RU" b="1" u="sng" spc="1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</a:t>
            </a:r>
            <a:r>
              <a:rPr lang="ru-RU" b="1" u="sng" spc="-1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</a:t>
            </a:r>
            <a:r>
              <a:rPr lang="ru-RU" b="1" u="sng" spc="-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lang="ru-RU" b="1" u="sng" spc="1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ани</a:t>
            </a:r>
            <a:r>
              <a:rPr lang="ru-RU" b="1" u="sng" spc="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</a:t>
            </a:r>
            <a:r>
              <a:rPr lang="ru-RU" b="1" spc="44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ru-RU" spc="45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lang="ru-RU" spc="43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оотв</a:t>
            </a:r>
            <a:r>
              <a:rPr lang="ru-RU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</a:t>
            </a:r>
            <a:r>
              <a:rPr lang="ru-RU" spc="-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pc="1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вии</a:t>
            </a:r>
            <a:r>
              <a:rPr lang="ru-RU" spc="45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pc="44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</a:t>
            </a:r>
            <a:r>
              <a:rPr lang="ru-RU" spc="1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</a:t>
            </a:r>
            <a:r>
              <a:rPr lang="ru-RU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ор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ым</a:t>
            </a:r>
            <a:r>
              <a:rPr lang="ru-RU" spc="44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</a:t>
            </a:r>
            <a:r>
              <a:rPr lang="ru-RU" spc="1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вн</a:t>
            </a:r>
            <a:r>
              <a:rPr lang="ru-RU" spc="2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</a:t>
            </a:r>
            <a:r>
              <a:rPr lang="ru-RU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й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ц</a:t>
            </a:r>
            <a:r>
              <a:rPr lang="ru-RU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лью</a:t>
            </a:r>
            <a:r>
              <a:rPr lang="ru-RU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я</a:t>
            </a:r>
            <a:r>
              <a:rPr lang="ru-RU" spc="-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</a:t>
            </a:r>
            <a:r>
              <a:rPr lang="ru-RU" spc="1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</a:t>
            </a:r>
            <a:r>
              <a:rPr lang="ru-RU" spc="-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</a:t>
            </a:r>
            <a:r>
              <a:rPr lang="ru-RU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 ра</a:t>
            </a:r>
            <a:r>
              <a:rPr lang="ru-RU" spc="2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</a:t>
            </a:r>
            <a:r>
              <a:rPr lang="ru-RU" spc="-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ие ре</a:t>
            </a:r>
            <a:r>
              <a:rPr lang="ru-RU" spc="1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енк</a:t>
            </a:r>
            <a:r>
              <a:rPr lang="ru-RU" spc="2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A96B52B-C3B1-4E88-A8BD-E38498C144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53803" y="1979546"/>
            <a:ext cx="4909707" cy="2475008"/>
          </a:xfrm>
        </p:spPr>
        <p:txBody>
          <a:bodyPr/>
          <a:lstStyle/>
          <a:p>
            <a:pPr algn="just">
              <a:lnSpc>
                <a:spcPct val="99000"/>
              </a:lnSpc>
              <a:tabLst>
                <a:tab pos="1109980" algn="l"/>
                <a:tab pos="1866265" algn="l"/>
                <a:tab pos="3143250" algn="l"/>
                <a:tab pos="4162425" algn="l"/>
                <a:tab pos="5369560" algn="l"/>
              </a:tabLst>
            </a:pPr>
            <a:r>
              <a:rPr lang="ru-RU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</a:t>
            </a:r>
            <a:r>
              <a:rPr lang="ru-RU" b="1" u="sng" spc="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</a:t>
            </a:r>
            <a:r>
              <a:rPr lang="ru-RU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</a:t>
            </a:r>
            <a:r>
              <a:rPr lang="ru-RU" b="1" u="sng" spc="1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</a:t>
            </a:r>
            <a:r>
              <a:rPr lang="ru-RU" b="1" u="sng" spc="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</a:t>
            </a:r>
            <a:r>
              <a:rPr lang="ru-RU" b="1" u="sng" spc="96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нау</a:t>
            </a:r>
            <a:r>
              <a:rPr lang="ru-RU" b="1" u="sng" spc="2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</a:t>
            </a:r>
            <a:r>
              <a:rPr lang="ru-RU" b="1" u="sng" spc="1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</a:t>
            </a:r>
            <a:r>
              <a:rPr lang="ru-RU" b="1" u="sng" spc="-1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</a:t>
            </a:r>
            <a:r>
              <a:rPr lang="ru-RU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й</a:t>
            </a:r>
            <a:r>
              <a:rPr lang="ru-RU" b="1" u="sng" spc="99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u="sng" spc="-1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</a:t>
            </a:r>
            <a:r>
              <a:rPr lang="ru-RU" b="1" u="sng" spc="1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</a:t>
            </a:r>
            <a:r>
              <a:rPr lang="ru-RU" b="1" u="sng" spc="-1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</a:t>
            </a:r>
            <a:r>
              <a:rPr lang="ru-RU" b="1" u="sng" spc="2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b="1" u="sng" spc="1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</a:t>
            </a:r>
            <a:r>
              <a:rPr lang="ru-RU" b="1" u="sng" spc="-1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</a:t>
            </a:r>
            <a:r>
              <a:rPr lang="ru-RU" b="1" u="sng" spc="1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lang="ru-RU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</a:t>
            </a:r>
            <a:r>
              <a:rPr lang="ru-RU" b="1" u="sng" spc="2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</a:t>
            </a:r>
            <a:r>
              <a:rPr lang="ru-RU" b="1" u="sng" spc="1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</a:t>
            </a:r>
            <a:r>
              <a:rPr lang="ru-RU" b="1" u="sng" spc="-1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</a:t>
            </a:r>
            <a:r>
              <a:rPr lang="ru-RU" b="1" u="sng" spc="2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ти</a:t>
            </a:r>
            <a:r>
              <a:rPr lang="ru-RU" b="1" u="sng" spc="99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u="sng" spc="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</a:t>
            </a:r>
            <a:r>
              <a:rPr lang="ru-RU" b="1" u="sng" spc="96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пра</a:t>
            </a:r>
            <a:r>
              <a:rPr lang="ru-RU" b="1" u="sng" spc="1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</a:t>
            </a:r>
            <a:r>
              <a:rPr lang="ru-RU" b="1" u="sng" spc="-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ти</a:t>
            </a:r>
            <a:r>
              <a:rPr lang="ru-RU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че</a:t>
            </a:r>
            <a:r>
              <a:rPr lang="ru-RU" b="1" u="sng" spc="2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b="1" u="sng" spc="1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</a:t>
            </a:r>
            <a:r>
              <a:rPr lang="ru-RU" b="1" u="sng" spc="-1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</a:t>
            </a:r>
            <a:r>
              <a:rPr lang="ru-RU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й</a:t>
            </a:r>
            <a:r>
              <a:rPr lang="ru-RU" b="1" u="sng" spc="97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u="sng" spc="1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</a:t>
            </a:r>
            <a:r>
              <a:rPr lang="ru-RU" b="1" u="sng" spc="1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</a:t>
            </a:r>
            <a:r>
              <a:rPr lang="ru-RU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</a:t>
            </a:r>
            <a:r>
              <a:rPr lang="ru-RU" b="1" u="sng" spc="1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</a:t>
            </a:r>
            <a:r>
              <a:rPr lang="ru-RU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ени</a:t>
            </a:r>
            <a:r>
              <a:rPr lang="ru-RU" b="1" u="sng" spc="3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</a:t>
            </a:r>
            <a:r>
              <a:rPr lang="ru-RU" b="1" u="sng" spc="-1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</a:t>
            </a:r>
            <a:r>
              <a:rPr lang="ru-RU" b="1" u="sng" spc="2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ти-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</a:t>
            </a:r>
            <a:r>
              <a:rPr lang="ru-RU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ржание р</a:t>
            </a:r>
            <a:r>
              <a:rPr lang="ru-RU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аб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оты со</a:t>
            </a:r>
            <a:r>
              <a:rPr lang="ru-RU" spc="2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тве</a:t>
            </a:r>
            <a:r>
              <a:rPr lang="ru-RU" spc="-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</a:t>
            </a:r>
            <a:r>
              <a:rPr lang="ru-RU" spc="2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</a:t>
            </a:r>
            <a:r>
              <a:rPr lang="ru-RU" spc="1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lang="ru-RU" spc="-1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</a:t>
            </a:r>
            <a:r>
              <a:rPr lang="ru-RU" spc="2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 о</a:t>
            </a:r>
            <a:r>
              <a:rPr lang="ru-RU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но</a:t>
            </a:r>
            <a:r>
              <a:rPr lang="ru-RU" spc="-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ным пол</a:t>
            </a:r>
            <a:r>
              <a:rPr lang="ru-RU" spc="2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жени</a:t>
            </a:r>
            <a:r>
              <a:rPr lang="ru-RU" spc="1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 возра</a:t>
            </a:r>
            <a:r>
              <a:rPr lang="ru-RU" spc="3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</a:t>
            </a:r>
            <a:r>
              <a:rPr lang="ru-RU" spc="1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</a:t>
            </a:r>
            <a:r>
              <a:rPr lang="ru-RU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ой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</a:t>
            </a:r>
            <a:r>
              <a:rPr lang="ru-RU" spc="1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ихологии</a:t>
            </a:r>
            <a:r>
              <a:rPr lang="ru-RU" spc="5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</a:t>
            </a:r>
            <a:r>
              <a:rPr lang="ru-RU" spc="5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</a:t>
            </a:r>
            <a:r>
              <a:rPr lang="ru-RU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едаг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</a:t>
            </a:r>
            <a:r>
              <a:rPr lang="ru-RU" spc="1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</a:t>
            </a:r>
            <a:r>
              <a:rPr lang="ru-RU" spc="1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</a:t>
            </a:r>
            <a:r>
              <a:rPr lang="ru-RU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и,</a:t>
            </a:r>
            <a:r>
              <a:rPr lang="ru-RU" spc="6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</a:t>
            </a:r>
            <a:r>
              <a:rPr lang="ru-RU" spc="5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име</a:t>
            </a:r>
            <a:r>
              <a:rPr lang="ru-RU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</a:t>
            </a:r>
            <a:r>
              <a:rPr lang="ru-RU" spc="5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воз</a:t>
            </a:r>
            <a:r>
              <a:rPr lang="ru-RU" spc="2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ож</a:t>
            </a:r>
            <a:r>
              <a:rPr lang="ru-RU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но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pc="1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ь</a:t>
            </a:r>
            <a:r>
              <a:rPr lang="ru-RU" spc="5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</a:t>
            </a:r>
            <a:r>
              <a:rPr lang="ru-RU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лиз</a:t>
            </a:r>
            <a:r>
              <a:rPr lang="ru-RU" spc="1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</a:t>
            </a:r>
            <a:r>
              <a:rPr lang="ru-RU" spc="2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</a:t>
            </a:r>
            <a:r>
              <a:rPr lang="ru-RU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</a:t>
            </a:r>
            <a:r>
              <a:rPr lang="ru-RU" spc="5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lang="ru-RU" spc="4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</a:t>
            </a:r>
            <a:r>
              <a:rPr lang="ru-RU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совой</a:t>
            </a:r>
            <a:r>
              <a:rPr lang="ru-RU" spc="8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</a:t>
            </a:r>
            <a:r>
              <a:rPr lang="ru-RU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</a:t>
            </a:r>
            <a:r>
              <a:rPr lang="ru-RU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ти</a:t>
            </a:r>
            <a:r>
              <a:rPr lang="ru-RU" spc="1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 о</a:t>
            </a:r>
            <a:r>
              <a:rPr lang="ru-RU" spc="1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</a:t>
            </a:r>
            <a:r>
              <a:rPr lang="ru-RU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зовани</a:t>
            </a:r>
            <a:r>
              <a:rPr lang="ru-RU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ts val="1200"/>
              </a:lnSpc>
              <a:spcAft>
                <a:spcPts val="435"/>
              </a:spcAft>
              <a:buNone/>
            </a:pP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A5C7A6-AF98-42A7-841E-981B9EC0A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106" y="3106237"/>
            <a:ext cx="3438442" cy="305436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F8DEB4-D9A6-4719-8F3B-FC1DE8B67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679" y="4021073"/>
            <a:ext cx="2611988" cy="233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9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C9780F5-D766-4A04-A9D6-67F7EC41715D}"/>
              </a:ext>
            </a:extLst>
          </p:cNvPr>
          <p:cNvSpPr/>
          <p:nvPr/>
        </p:nvSpPr>
        <p:spPr>
          <a:xfrm>
            <a:off x="510330" y="133101"/>
            <a:ext cx="885877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Где можно использовать</a:t>
            </a:r>
          </a:p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Мнемотаблицы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-схемы можно использовать: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для ознакомления детей с окружающим миром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 заучивании стихов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 пересказах художественной литературы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 обучении составлению рассказов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 отгадывании и загадывании загадок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для обогащения словарного запаса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 обучении составу числа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 воспитании культурно-гигиенических навыков при воспитании навыков самообслуживания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 ознакомлении с основами безопасности жизнедеятельности 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1A51306C-D6E0-4D4E-A196-4A07064CD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18" y="3884600"/>
            <a:ext cx="4035105" cy="145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74AC5A71-61C4-4925-A40C-5EF4651C3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116" y="3973713"/>
            <a:ext cx="2186208" cy="145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E45E0C-C8B7-42EF-A67F-3E4E5062C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3466" y="3884600"/>
            <a:ext cx="2394799" cy="178423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08EDFC-26D3-46B3-B343-FF403451FD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9357" y="5363487"/>
            <a:ext cx="1876226" cy="12322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526FF8-CFC1-4EFE-A6B8-2AE5957C0A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4243" y="5391183"/>
            <a:ext cx="1703745" cy="12046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379CF6-F464-46B9-863B-8AB20E5EC2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9351" y="5520298"/>
            <a:ext cx="1614663" cy="116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36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DA74F82-81F4-4975-B8AD-44EE2B166FE5}"/>
              </a:ext>
            </a:extLst>
          </p:cNvPr>
          <p:cNvSpPr/>
          <p:nvPr/>
        </p:nvSpPr>
        <p:spPr>
          <a:xfrm>
            <a:off x="679508" y="659388"/>
            <a:ext cx="862388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70C0"/>
                </a:solidFill>
              </a:rPr>
              <a:t>Мнемотехника </a:t>
            </a:r>
            <a:r>
              <a:rPr lang="ru-RU" dirty="0"/>
              <a:t>– </a:t>
            </a:r>
            <a:r>
              <a:rPr lang="ru-RU" sz="1600" dirty="0"/>
              <a:t>это система различных приёмов, облегчающих запоминание </a:t>
            </a:r>
          </a:p>
          <a:p>
            <a:pPr algn="just"/>
            <a:r>
              <a:rPr lang="ru-RU" sz="1600" dirty="0"/>
              <a:t>и увеличивающих объём памяти путём образования дополнительных </a:t>
            </a:r>
          </a:p>
          <a:p>
            <a:pPr algn="just"/>
            <a:r>
              <a:rPr lang="ru-RU" sz="1600" dirty="0"/>
              <a:t>ассоциаций. Такие приёмы особенно важны для дошкольников, так как </a:t>
            </a:r>
          </a:p>
          <a:p>
            <a:pPr algn="just"/>
            <a:r>
              <a:rPr lang="ru-RU" sz="1600" dirty="0"/>
              <a:t>мыслительные задачи решаются с преобладающей ролью внешних средств, </a:t>
            </a:r>
          </a:p>
          <a:p>
            <a:pPr algn="just"/>
            <a:r>
              <a:rPr lang="ru-RU" sz="1600" dirty="0"/>
              <a:t>наглядный материал усваивается лучше вербального.</a:t>
            </a:r>
          </a:p>
          <a:p>
            <a:pPr algn="just"/>
            <a:r>
              <a:rPr lang="en-US" sz="1600" dirty="0"/>
              <a:t>I </a:t>
            </a:r>
            <a:r>
              <a:rPr lang="ru-RU" sz="1600" dirty="0"/>
              <a:t>этапом обучения для самых маленьких дошкольников являются </a:t>
            </a:r>
            <a:r>
              <a:rPr lang="ru-RU" sz="1600" dirty="0" err="1">
                <a:solidFill>
                  <a:srgbClr val="3A02C6"/>
                </a:solidFill>
              </a:rPr>
              <a:t>мнемоквадраты</a:t>
            </a:r>
            <a:r>
              <a:rPr lang="ru-RU" sz="1600" dirty="0"/>
              <a:t>. </a:t>
            </a:r>
          </a:p>
          <a:p>
            <a:pPr algn="just"/>
            <a:r>
              <a:rPr lang="en-US" sz="1600" dirty="0"/>
              <a:t>II</a:t>
            </a:r>
            <a:r>
              <a:rPr lang="ru-RU" sz="1600" dirty="0"/>
              <a:t> этап </a:t>
            </a:r>
            <a:r>
              <a:rPr lang="ru-RU" sz="1600" dirty="0" err="1">
                <a:solidFill>
                  <a:srgbClr val="3A02C6"/>
                </a:solidFill>
              </a:rPr>
              <a:t>мнемоквадраты</a:t>
            </a:r>
            <a:r>
              <a:rPr lang="ru-RU" sz="1600" dirty="0">
                <a:solidFill>
                  <a:srgbClr val="3A02C6"/>
                </a:solidFill>
              </a:rPr>
              <a:t>.</a:t>
            </a:r>
          </a:p>
          <a:p>
            <a:pPr algn="just"/>
            <a:r>
              <a:rPr lang="en-US" sz="1600" dirty="0"/>
              <a:t>III</a:t>
            </a:r>
            <a:r>
              <a:rPr lang="ru-RU" sz="1600" dirty="0"/>
              <a:t> этап </a:t>
            </a:r>
            <a:r>
              <a:rPr lang="ru-RU" sz="1600" dirty="0" err="1">
                <a:solidFill>
                  <a:srgbClr val="3A02C6"/>
                </a:solidFill>
              </a:rPr>
              <a:t>мнемотаблица</a:t>
            </a:r>
            <a:r>
              <a:rPr lang="ru-RU" sz="1600" dirty="0">
                <a:solidFill>
                  <a:srgbClr val="3A02C6"/>
                </a:solidFill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D3121B-2F21-40CA-850E-08B56467F3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220"/>
          <a:stretch/>
        </p:blipFill>
        <p:spPr>
          <a:xfrm>
            <a:off x="419102" y="3039557"/>
            <a:ext cx="2199078" cy="14972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91A916-F190-49E0-8C9B-D540C9E7DA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138"/>
          <a:stretch/>
        </p:blipFill>
        <p:spPr>
          <a:xfrm>
            <a:off x="2863207" y="3310004"/>
            <a:ext cx="2681680" cy="18073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17D6DD-4534-45EF-B8A2-A979A30C8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914" y="3788176"/>
            <a:ext cx="3201922" cy="240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2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F8C302-94DF-45E0-BF52-51512951D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297058" y="3480795"/>
            <a:ext cx="2503154" cy="33011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25F1330-D806-4B40-B93A-9D7793292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3348" y="369750"/>
            <a:ext cx="3785555" cy="28391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342429-F33C-463C-A687-ED8720C34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8528" y="355054"/>
            <a:ext cx="3888868" cy="29166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54D6A6-F06F-4D12-81F4-4ACA21FCD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108527" y="3495493"/>
            <a:ext cx="3888867" cy="31604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6989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A94CF9-6FCA-4356-90DF-AE00B800B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8554" y="619131"/>
            <a:ext cx="3587588" cy="26906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901F5D-0B9A-4926-81AB-2A7BC14C6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556918" y="271222"/>
            <a:ext cx="4056184" cy="3042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63ABBE-757D-4013-83CC-FA3639F01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489" y="3429000"/>
            <a:ext cx="3877041" cy="32509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5F763E5-E0F4-484B-917E-1462E2997252}"/>
              </a:ext>
            </a:extLst>
          </p:cNvPr>
          <p:cNvSpPr/>
          <p:nvPr/>
        </p:nvSpPr>
        <p:spPr>
          <a:xfrm>
            <a:off x="782973" y="4002971"/>
            <a:ext cx="33108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Дет Мороз красный нос,</a:t>
            </a:r>
          </a:p>
          <a:p>
            <a:pPr algn="just"/>
            <a:r>
              <a:rPr lang="ru-RU" dirty="0"/>
              <a:t>Что с собою ты принес?</a:t>
            </a:r>
          </a:p>
          <a:p>
            <a:pPr algn="just"/>
            <a:r>
              <a:rPr lang="ru-RU" dirty="0"/>
              <a:t>Письма мы тебе писали</a:t>
            </a:r>
          </a:p>
          <a:p>
            <a:pPr algn="just"/>
            <a:r>
              <a:rPr lang="ru-RU" dirty="0"/>
              <a:t>И заявки отправляли.</a:t>
            </a:r>
          </a:p>
          <a:p>
            <a:pPr algn="just"/>
            <a:r>
              <a:rPr lang="ru-RU" dirty="0"/>
              <a:t>Ждем тебя мы целый год!</a:t>
            </a:r>
          </a:p>
          <a:p>
            <a:pPr algn="just"/>
            <a:r>
              <a:rPr lang="ru-RU" dirty="0"/>
              <a:t>Много к празднику хлопот.</a:t>
            </a:r>
          </a:p>
          <a:p>
            <a:pPr algn="just"/>
            <a:r>
              <a:rPr lang="ru-RU" dirty="0"/>
              <a:t>В волшебство твое мы верим</a:t>
            </a:r>
          </a:p>
          <a:p>
            <a:pPr algn="just"/>
            <a:r>
              <a:rPr lang="ru-RU" dirty="0"/>
              <a:t>Новый год уже за дверью.</a:t>
            </a:r>
          </a:p>
        </p:txBody>
      </p:sp>
    </p:spTree>
    <p:extLst>
      <p:ext uri="{BB962C8B-B14F-4D97-AF65-F5344CB8AC3E}">
        <p14:creationId xmlns:p14="http://schemas.microsoft.com/office/powerpoint/2010/main" val="3917742978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233</TotalTime>
  <Words>605</Words>
  <Application>Microsoft Office PowerPoint</Application>
  <PresentationFormat>Широкоэкранный</PresentationFormat>
  <Paragraphs>74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Arial Black</vt:lpstr>
      <vt:lpstr>Trebuchet MS</vt:lpstr>
      <vt:lpstr>Wingdings</vt:lpstr>
      <vt:lpstr>Wingdings 3</vt:lpstr>
      <vt:lpstr>Аспект</vt:lpstr>
      <vt:lpstr>       Муниципальный этап Всероссийского профессионального конкурса  «Воспитатель года России» 2025  ПЕДАГОГИЧЕСКАЯ НАХОДКА  Использование технологии «Сила картинок» для речевого и познавательного развития детей младшего возраста</vt:lpstr>
      <vt:lpstr>Презентация PowerPoint</vt:lpstr>
      <vt:lpstr>Презентация PowerPoint</vt:lpstr>
      <vt:lpstr>Презентация PowerPoint</vt:lpstr>
      <vt:lpstr>Принципы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«Мнемотехника  для дошкольников»</dc:title>
  <dc:creator>mantena1983@mail.ru</dc:creator>
  <cp:lastModifiedBy>mantena1983@mail.ru</cp:lastModifiedBy>
  <cp:revision>12</cp:revision>
  <dcterms:created xsi:type="dcterms:W3CDTF">2024-12-13T18:17:03Z</dcterms:created>
  <dcterms:modified xsi:type="dcterms:W3CDTF">2025-01-15T07:45:16Z</dcterms:modified>
</cp:coreProperties>
</file>